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67" r:id="rId3"/>
    <p:sldId id="268" r:id="rId4"/>
    <p:sldId id="257" r:id="rId5"/>
    <p:sldId id="282" r:id="rId6"/>
    <p:sldId id="258" r:id="rId7"/>
    <p:sldId id="275" r:id="rId8"/>
    <p:sldId id="259" r:id="rId9"/>
    <p:sldId id="274" r:id="rId10"/>
    <p:sldId id="260" r:id="rId11"/>
    <p:sldId id="277" r:id="rId12"/>
    <p:sldId id="276" r:id="rId13"/>
    <p:sldId id="289" r:id="rId14"/>
    <p:sldId id="272" r:id="rId15"/>
    <p:sldId id="290" r:id="rId16"/>
    <p:sldId id="271" r:id="rId17"/>
    <p:sldId id="284" r:id="rId18"/>
    <p:sldId id="273" r:id="rId19"/>
    <p:sldId id="283" r:id="rId20"/>
    <p:sldId id="270" r:id="rId21"/>
    <p:sldId id="288" r:id="rId22"/>
    <p:sldId id="261" r:id="rId23"/>
    <p:sldId id="287" r:id="rId24"/>
    <p:sldId id="280" r:id="rId25"/>
    <p:sldId id="262" r:id="rId26"/>
    <p:sldId id="285" r:id="rId27"/>
    <p:sldId id="263" r:id="rId28"/>
    <p:sldId id="279" r:id="rId29"/>
    <p:sldId id="264" r:id="rId30"/>
    <p:sldId id="265" r:id="rId31"/>
    <p:sldId id="266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660"/>
  </p:normalViewPr>
  <p:slideViewPr>
    <p:cSldViewPr>
      <p:cViewPr varScale="1">
        <p:scale>
          <a:sx n="109" d="100"/>
          <a:sy n="109" d="100"/>
        </p:scale>
        <p:origin x="-16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8A34A1-342E-4EFA-94C7-E7C9C941C169}" type="datetimeFigureOut">
              <a:rPr lang="ru-RU" smtClean="0"/>
              <a:pPr/>
              <a:t>03.03.2026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C8143D-16AD-458C-A0AC-83EDFCC926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3400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143D-16AD-458C-A0AC-83EDFCC9268A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1187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143D-16AD-458C-A0AC-83EDFCC9268A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0426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143D-16AD-458C-A0AC-83EDFCC9268A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2580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C4BAE-545E-4804-BFE6-09C183E83C84}" type="datetimeFigureOut">
              <a:rPr lang="ru-RU" smtClean="0"/>
              <a:pPr/>
              <a:t>03.03.2026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A7D64-BE48-400A-B6A4-EE6DAEF649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C4BAE-545E-4804-BFE6-09C183E83C84}" type="datetimeFigureOut">
              <a:rPr lang="ru-RU" smtClean="0"/>
              <a:pPr/>
              <a:t>03.03.2026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A7D64-BE48-400A-B6A4-EE6DAEF649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C4BAE-545E-4804-BFE6-09C183E83C84}" type="datetimeFigureOut">
              <a:rPr lang="ru-RU" smtClean="0"/>
              <a:pPr/>
              <a:t>03.03.2026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A7D64-BE48-400A-B6A4-EE6DAEF649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C4BAE-545E-4804-BFE6-09C183E83C84}" type="datetimeFigureOut">
              <a:rPr lang="ru-RU" smtClean="0"/>
              <a:pPr/>
              <a:t>03.03.2026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A7D64-BE48-400A-B6A4-EE6DAEF649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C4BAE-545E-4804-BFE6-09C183E83C84}" type="datetimeFigureOut">
              <a:rPr lang="ru-RU" smtClean="0"/>
              <a:pPr/>
              <a:t>03.03.2026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A7D64-BE48-400A-B6A4-EE6DAEF649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C4BAE-545E-4804-BFE6-09C183E83C84}" type="datetimeFigureOut">
              <a:rPr lang="ru-RU" smtClean="0"/>
              <a:pPr/>
              <a:t>03.03.2026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A7D64-BE48-400A-B6A4-EE6DAEF649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C4BAE-545E-4804-BFE6-09C183E83C84}" type="datetimeFigureOut">
              <a:rPr lang="ru-RU" smtClean="0"/>
              <a:pPr/>
              <a:t>03.03.2026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A7D64-BE48-400A-B6A4-EE6DAEF649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C4BAE-545E-4804-BFE6-09C183E83C84}" type="datetimeFigureOut">
              <a:rPr lang="ru-RU" smtClean="0"/>
              <a:pPr/>
              <a:t>03.03.2026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A7D64-BE48-400A-B6A4-EE6DAEF649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C4BAE-545E-4804-BFE6-09C183E83C84}" type="datetimeFigureOut">
              <a:rPr lang="ru-RU" smtClean="0"/>
              <a:pPr/>
              <a:t>03.03.2026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A7D64-BE48-400A-B6A4-EE6DAEF649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C4BAE-545E-4804-BFE6-09C183E83C84}" type="datetimeFigureOut">
              <a:rPr lang="ru-RU" smtClean="0"/>
              <a:pPr/>
              <a:t>03.03.2026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A7D64-BE48-400A-B6A4-EE6DAEF649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C4BAE-545E-4804-BFE6-09C183E83C84}" type="datetimeFigureOut">
              <a:rPr lang="ru-RU" smtClean="0"/>
              <a:pPr/>
              <a:t>03.03.2026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A7D64-BE48-400A-B6A4-EE6DAEF649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C4BAE-545E-4804-BFE6-09C183E83C84}" type="datetimeFigureOut">
              <a:rPr lang="ru-RU" smtClean="0"/>
              <a:pPr/>
              <a:t>03.03.2026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A7D64-BE48-400A-B6A4-EE6DAEF6492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xmlns="" id="{89931FBE-4EDD-4DC6-8D5E-434FA541C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73" y="0"/>
            <a:ext cx="9252520" cy="7029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sp>
        <p:nvSpPr>
          <p:cNvPr id="12" name="Заголовок 11">
            <a:extLst>
              <a:ext uri="{FF2B5EF4-FFF2-40B4-BE49-F238E27FC236}">
                <a16:creationId xmlns:a16="http://schemas.microsoft.com/office/drawing/2014/main" xmlns="" id="{9C60BB15-B036-4606-A200-E29E2325B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990656" cy="1946647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Отчет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 за 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2025 год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депутата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 Думы 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города 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Костромы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Цветкова 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Д. Ю.</a:t>
            </a:r>
          </a:p>
        </p:txBody>
      </p:sp>
      <p:sp>
        <p:nvSpPr>
          <p:cNvPr id="13" name="Подзаголовок 12">
            <a:extLst>
              <a:ext uri="{FF2B5EF4-FFF2-40B4-BE49-F238E27FC236}">
                <a16:creationId xmlns:a16="http://schemas.microsoft.com/office/drawing/2014/main" xmlns="" id="{CBC07AD5-B7B6-4E56-8EF8-FC7F42FB5D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76672"/>
            <a:ext cx="6400800" cy="36004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Избирательный  округ  №  30  г. Кострома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партийных проектах «Единой России»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b="1" dirty="0"/>
              <a:t>   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 b="1" dirty="0">
                <a:solidFill>
                  <a:srgbClr val="C00000"/>
                </a:solidFill>
              </a:rPr>
              <a:t>    </a:t>
            </a:r>
            <a:r>
              <a:rPr lang="ru-RU" sz="1600" b="1" dirty="0"/>
              <a:t>  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«Генеральная уборка» </a:t>
            </a:r>
          </a:p>
          <a:p>
            <a:pPr algn="just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канун 80-летия Победы , приведены  в порядок две заброшенные могилы участников Великой Отечественной войны на городском кладбище,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ул.Костромская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«Память поколений»</a:t>
            </a:r>
          </a:p>
          <a:p>
            <a:pPr algn="just">
              <a:buNone/>
            </a:pPr>
            <a:r>
              <a:rPr lang="ru-RU" sz="1600" b="1" dirty="0"/>
              <a:t>      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Содействие в открытии мемориальной доски героически погибшему участнику СВО, </a:t>
            </a:r>
          </a:p>
          <a:p>
            <a:pPr algn="just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  сержанту Кравцову Д.М, Студенческий проезд, 31.</a:t>
            </a:r>
          </a:p>
          <a:p>
            <a:pPr>
              <a:buNone/>
            </a:pPr>
            <a:endParaRPr lang="ru-RU" sz="1600" b="1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167FB26-097B-4716-A151-34314F44260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0230" y="3928986"/>
            <a:ext cx="1655062" cy="220674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0F37395-28E3-4139-9FA3-2BC557E7768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4681" y="3846379"/>
            <a:ext cx="1655062" cy="21977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0B3B1ED-639A-4E6C-818C-41709908253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1340" y="5257800"/>
            <a:ext cx="580660" cy="7742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D4A761A-00B1-4233-8D59-E90CD878F43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87150" y="5031472"/>
            <a:ext cx="1655062" cy="12412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A3C10B4-E954-4633-8E41-7EB90A6CEBB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45300" y="3838325"/>
            <a:ext cx="2108786" cy="22058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8BC54CC-6E37-4B30-B9D6-785CA2F4FB1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51614" y="4092977"/>
            <a:ext cx="2845017" cy="213376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3EAEC13-F7F5-4F03-BB51-C9BED06CB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партийных проектах «Единой России»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ACED90E-F647-4D33-8FAD-C2A95C84B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805264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 marL="0" indent="0" algn="just">
              <a:buNone/>
            </a:pPr>
            <a:r>
              <a:rPr lang="ru-RU" sz="4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6400" b="1" dirty="0">
                <a:latin typeface="Times New Roman" pitchFamily="18" charset="0"/>
                <a:cs typeface="Times New Roman" pitchFamily="18" charset="0"/>
              </a:rPr>
              <a:t>« Генеральная уборка 44».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6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Участие в субботнике по уборке территории парка «Заволжье» к открытию нового сезона весна-лето 2025.</a:t>
            </a:r>
          </a:p>
          <a:p>
            <a:pPr algn="just">
              <a:buNone/>
            </a:pPr>
            <a:endParaRPr lang="ru-RU" sz="6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6400" b="1" dirty="0">
                <a:latin typeface="Times New Roman" pitchFamily="18" charset="0"/>
                <a:cs typeface="Times New Roman" pitchFamily="18" charset="0"/>
              </a:rPr>
              <a:t>        «Собери ребенка в школу».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6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 Оказана помощь в подготовке детей к учебному году  по заявкам семей участников   СВО и проживающих микрорайона «Малышково».</a:t>
            </a:r>
            <a:endParaRPr lang="en-US" sz="6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6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6400" b="1" dirty="0">
                <a:latin typeface="Times New Roman" pitchFamily="18" charset="0"/>
                <a:cs typeface="Times New Roman" pitchFamily="18" charset="0"/>
              </a:rPr>
              <a:t>        «Коробка добра»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6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 Переданы развивающие наборы для детей, находящихся на  лечение в Детской  областной больнице. </a:t>
            </a:r>
            <a:endParaRPr lang="en-US" sz="6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6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6400" b="1" dirty="0">
                <a:latin typeface="Times New Roman" pitchFamily="18" charset="0"/>
                <a:cs typeface="Times New Roman" pitchFamily="18" charset="0"/>
              </a:rPr>
              <a:t>         Всероссийская благотворительная акция «Елка желаний».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6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 Поздравил семью участника СВО с наступающим Новым годом и исполнил желание ребят: </a:t>
            </a:r>
          </a:p>
          <a:p>
            <a:pPr algn="just">
              <a:buNone/>
            </a:pP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         Максим, младший - получил в подарок заветный </a:t>
            </a:r>
            <a:r>
              <a:rPr lang="ru-RU" sz="6400" dirty="0" err="1">
                <a:latin typeface="Times New Roman" pitchFamily="18" charset="0"/>
                <a:cs typeface="Times New Roman" pitchFamily="18" charset="0"/>
              </a:rPr>
              <a:t>тренажор</a:t>
            </a: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 для бокса,</a:t>
            </a:r>
          </a:p>
          <a:p>
            <a:pPr algn="just">
              <a:buNone/>
            </a:pP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         Дмитрий, старший – большой набор акриловых маркеров.</a:t>
            </a:r>
          </a:p>
          <a:p>
            <a:pPr algn="just"/>
            <a:endParaRPr lang="ru-RU" sz="6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6400" b="1" dirty="0">
                <a:latin typeface="Times New Roman" pitchFamily="18" charset="0"/>
                <a:cs typeface="Times New Roman" pitchFamily="18" charset="0"/>
              </a:rPr>
              <a:t>Акция « С Новым годом, Ветеран!»</a:t>
            </a:r>
          </a:p>
          <a:p>
            <a:pPr algn="just">
              <a:buFont typeface="Wingdings" pitchFamily="2" charset="2"/>
              <a:buChar char="Ø"/>
            </a:pPr>
            <a:r>
              <a:rPr lang="ru-RU" sz="6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 В канун новогодних праздников проведен  «Голубой огонек» для ветеранской   организации «Малышково-1» и актива ТОС «Малышково».</a:t>
            </a:r>
          </a:p>
          <a:p>
            <a:pPr algn="just">
              <a:buNone/>
            </a:pPr>
            <a:endParaRPr lang="ru-RU" sz="6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6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 Вручены  новогодние подарки ветеранам и инвалидам, проживающих в Заволжском Доме-интернате</a:t>
            </a:r>
            <a:r>
              <a:rPr lang="ru-RU" sz="49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750784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77B2146-B430-40DB-B2C0-00DC9CFFB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партийных проектах «Единой России»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A8DBCBF-A803-4B0B-9659-53D40D16DC7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0815" y="1510869"/>
            <a:ext cx="3175742" cy="23818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35FE6D4-A73B-4FEA-8225-0F2DB99E741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84855" y="2984772"/>
            <a:ext cx="3559933" cy="229397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D8F7957-8AAA-4C15-8DB5-4B004B4BFFE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4570" y="1504741"/>
            <a:ext cx="1873259" cy="140494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1F07E2D-352A-44DD-91EB-821451BD228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67481" y="5428919"/>
            <a:ext cx="1539258" cy="1154443"/>
          </a:xfrm>
          <a:prstGeom prst="rect">
            <a:avLst/>
          </a:prstGeom>
        </p:spPr>
      </p:pic>
      <p:pic>
        <p:nvPicPr>
          <p:cNvPr id="15" name="Объект 14">
            <a:extLst>
              <a:ext uri="{FF2B5EF4-FFF2-40B4-BE49-F238E27FC236}">
                <a16:creationId xmlns:a16="http://schemas.microsoft.com/office/drawing/2014/main" xmlns="" id="{E7C7982C-19C1-4543-AE37-73AE95F5C0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653416" y="3791942"/>
            <a:ext cx="2966744" cy="266543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938B88F-A640-46A8-BD3D-96CE2337270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68144" y="4522578"/>
            <a:ext cx="2966744" cy="222505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6C368E3-A464-48FE-82AB-5C6D6174C1B8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4870" y="1512411"/>
            <a:ext cx="2652593" cy="198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3523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19AE47-73FC-4737-B938-058AABA3D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Помощь фронту 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B26A2895-DC07-4388-9904-13F1C975EE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Сегодня наши земляки участники специальной военной операции, проявляя мужество и отвагу, обеспечивают мирное небо для будущих поколений-наших детей и внуков. Принимаю непосредственное участие в оказании всесторонней помощи военным подразделениям и костромским военнослужащим, находящимся в зоне специальной военной операции.</a:t>
            </a:r>
          </a:p>
          <a:p>
            <a:pPr>
              <a:buNone/>
            </a:pPr>
            <a:endParaRPr lang="ru-RU" sz="16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7E9F078-A743-4780-B6DD-DF3A5BE2E7D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3068960"/>
            <a:ext cx="2139418" cy="28573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A5169CC-0F33-4FF3-96B5-989D017C5AE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3068960"/>
            <a:ext cx="2672805" cy="26749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317BBDA-C5A5-415B-ABE9-279A1C9E41D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9904" y="3429000"/>
            <a:ext cx="3140287" cy="172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6302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Личный прием граждан, в том числе и в рамках декады приемов в региональной приемной политической партии «Единая Россия»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  В течение года велись личные приемы граждан, принимались обращения граждан: по телефону, в письменной форме, через социальные сети. В течение летнего периода организовывались личные встречи во дворах многоквартирных домов.</a:t>
            </a:r>
          </a:p>
          <a:p>
            <a:pPr algn="just">
              <a:buNone/>
            </a:pPr>
            <a:endParaRPr lang="ru-RU" sz="1400" dirty="0"/>
          </a:p>
          <a:p>
            <a:pPr algn="just">
              <a:buNone/>
            </a:pPr>
            <a:r>
              <a:rPr lang="ru-RU" sz="1400" b="1" dirty="0"/>
              <a:t>        На личных приемах поднимались вопросы</a:t>
            </a:r>
            <a:r>
              <a:rPr lang="ru-RU" sz="1400" dirty="0"/>
              <a:t>: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благоустройства и асфальтирование  придомовых территорий;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вопросы по качеству  работы  УК;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вопросы по окосу травы на муниципальных территориях в микрорайоне;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вопросы по ЖКХ, водоснабжению микрорайона и высоких тарифов за  отопление;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уличного освещения: внутриквартального проезда от Студенческого проезда, д.13 вдоль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/с №79 до Березового проезда д. 3.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необходимости юридических консультаций по личным вопросам;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работы коммунальных служб города: расчистки  от снега пешеходных дорожек и внутриквартальных проездов;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участие в программе «Местные инициативы»: строительство тротуара по Малышковскому проезду и асфальтирование тротуара по улице Малышковской от медицинского  центра «МЕДЕКС» до конечной остановки общественного транспорта;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капитального ремонта лифтового оборудования в МКД.</a:t>
            </a:r>
          </a:p>
          <a:p>
            <a:pPr>
              <a:buNone/>
            </a:pPr>
            <a:endParaRPr lang="ru-RU" sz="1400" dirty="0"/>
          </a:p>
          <a:p>
            <a:pPr>
              <a:buNone/>
            </a:pPr>
            <a:endParaRPr lang="ru-RU" sz="1400" dirty="0"/>
          </a:p>
          <a:p>
            <a:endParaRPr lang="ru-RU" sz="1400" dirty="0"/>
          </a:p>
          <a:p>
            <a:endParaRPr lang="ru-RU" sz="1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9B482A-7EB1-416E-B716-E499B511D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Личный прием граждан, в том числе и в рамках декады приемов в региональной приемной политической партии «Единая Россия»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19DEF02C-F090-4EE7-96CD-35B5BDA74A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132856"/>
            <a:ext cx="2973453" cy="22300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E67ECD1-248A-4F14-86AB-A5E008A9CDA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13658" y="1656792"/>
            <a:ext cx="2843808" cy="21328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A925BCF-5CB9-43FF-A0C9-FBB05EE2C8A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42992" y="2420888"/>
            <a:ext cx="2843808" cy="21328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BF10BFB-6989-4D38-9DB2-37F28083717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80639" y="3969618"/>
            <a:ext cx="3059831" cy="229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3043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Старшее поколение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89654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800" b="1" dirty="0"/>
              <a:t>      Проведение мероприятий для активных жителей округа, ветеранов, тружеников тыла и  первичного отделения ветеранской организации «Малышково-1» и ТОС «Малышково»:</a:t>
            </a:r>
          </a:p>
          <a:p>
            <a:pPr algn="just">
              <a:buNone/>
            </a:pPr>
            <a:r>
              <a:rPr lang="ru-RU" sz="1600" b="1" dirty="0"/>
              <a:t>       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День победы: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Организация, содействие в подготовке и проведении  митинга посвященному «80-летию Великой Победы» на базе гимназии № 33 с привлечением музыкальных  коллективов города и при поддержке  ГУ МЧС России по Костромской области и духового оркестра ВА РХБЗ.</a:t>
            </a:r>
          </a:p>
          <a:p>
            <a:pPr algn="just">
              <a:buNone/>
            </a:pPr>
            <a:r>
              <a:rPr lang="ru-RU" sz="1600" b="1" dirty="0"/>
              <a:t>        Активное долголетие: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Оказана помощь в организации экскурсии в «Музей леса» для ПВО «Малышково-1» и активистов ТОС «Малышково».</a:t>
            </a:r>
          </a:p>
          <a:p>
            <a:pPr algn="just">
              <a:buNone/>
            </a:pPr>
            <a:r>
              <a:rPr lang="ru-RU" sz="1800" b="1" dirty="0"/>
              <a:t>       </a:t>
            </a:r>
            <a:r>
              <a:rPr lang="ru-RU" sz="1600" b="1" dirty="0"/>
              <a:t>День пожилого человека: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Помощь в организации и проведении праздничного концерта и интерактивной программы.</a:t>
            </a:r>
          </a:p>
          <a:p>
            <a:pPr algn="just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    «Новогодний Огонек»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Содействие в организации и проведении мероприятия</a:t>
            </a:r>
            <a:r>
              <a:rPr lang="ru-RU" sz="1400" dirty="0"/>
              <a:t>.</a:t>
            </a:r>
          </a:p>
          <a:p>
            <a:pPr marL="0" indent="0" algn="just">
              <a:buNone/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Поздравление тружеников тыла и  ветеранов округа с юбилейными датами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7A058E-CF27-4568-B5B7-91825C6AC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Старшее поколение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304CE31-EAF8-4038-9F4D-272F9BF8612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96008" y="1554652"/>
            <a:ext cx="1706353" cy="22751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EDF3676-9B2F-43B7-954F-03AF99FED2C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48724" y="4941168"/>
            <a:ext cx="2257362" cy="16930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48B406E-5078-41E9-A190-CF0A1BDA721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3342422"/>
            <a:ext cx="1878074" cy="2186862"/>
          </a:xfrm>
          <a:prstGeom prst="rect">
            <a:avLst/>
          </a:prstGeom>
        </p:spPr>
      </p:pic>
      <p:pic>
        <p:nvPicPr>
          <p:cNvPr id="3" name="Объект 2">
            <a:extLst>
              <a:ext uri="{FF2B5EF4-FFF2-40B4-BE49-F238E27FC236}">
                <a16:creationId xmlns:a16="http://schemas.microsoft.com/office/drawing/2014/main" xmlns="" id="{231DF367-9B99-41E7-A13F-22AACB66CB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519713" y="3325242"/>
            <a:ext cx="2460395" cy="184529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389CF4A-8885-47A2-A306-DEAC06EECC2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18823" y="1554652"/>
            <a:ext cx="2642034" cy="184529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2DE3D91-7D46-4EAA-A48B-974850713A8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1639" y="1554652"/>
            <a:ext cx="2642034" cy="19815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E322CA8-415A-4D5E-ADB0-B775911052E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488560" y="3406763"/>
            <a:ext cx="2495658" cy="187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7504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 с молодежью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6584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Оказание помощи в организации открытого Чемпионата и первенства Костромской    области по фитнес-аэробики и фестиваля «Дошкольная лига».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Сотрудничество с проектом «Физкульт- 7я 44»</a:t>
            </a:r>
          </a:p>
          <a:p>
            <a:pPr marL="0" indent="0" algn="just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Сотрудничество с Костромской областной общественной организацией «Федерация фитнес –аэробика»: содействие в организации соревнований для молодых педагогов физической культуры дошкольных и общеобразовательных учреждений города Костромы «Спортфест-2025».</a:t>
            </a:r>
          </a:p>
          <a:p>
            <a:pPr algn="just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Участие в «Семейной олимпиаде» на базе ДЮЦ «Ровесник», посвященной 80-летию Победы в Великой Отечественной войне. </a:t>
            </a:r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рамках мероприятий к 80-летию Победы  совместно с учениками 3«Ж» класса, гимназии № 33, принял участие в проекте «Память поколений. Письма с фронта».</a:t>
            </a:r>
          </a:p>
          <a:p>
            <a:pPr marL="0" indent="0" algn="just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Продолжая сотрудничество с гимназией № 33, в рамках  патриотического воспитания учащихся и в память о маршалах победы, оказал содействие в оформлении музея «Боевой славы» и в приобретении стендов, посвященным жизни и подвигу Маршала Советского Союза Александра Михайловича Василевского.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BCE5CC-18EF-4D86-939B-D49E2207B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Работа с молодежью 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AE015057-3DBA-4E8E-A822-37D4F304D3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25530" y="1423717"/>
            <a:ext cx="3362323" cy="22415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70FF46B-6B85-46BC-808C-3F5B0AA2C36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06292" y="1462880"/>
            <a:ext cx="1715821" cy="145434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362ADB4-AE0A-4310-8042-72728A61DD3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06291" y="4330639"/>
            <a:ext cx="2880509" cy="21603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019F7D1-F502-42C0-B7D0-1C51C3E7FEC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13451" y="3789040"/>
            <a:ext cx="1681161" cy="22415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35C6452-017B-4F22-8B5C-AE3DB6AB488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74398" y="5131057"/>
            <a:ext cx="1795203" cy="134640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266B69E-756A-4DDD-9742-7502418256C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3564" y="4724510"/>
            <a:ext cx="2001660" cy="173412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6ED84D8-8F6B-4991-BD32-19A38A79CDA3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20755" y="3199856"/>
            <a:ext cx="2425654" cy="18192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68B7936-8B02-4BE9-8CCD-69F1782FB4AF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210598" y="1793595"/>
            <a:ext cx="3484392" cy="189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1575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52128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Уважаемые избиратели!</a:t>
            </a:r>
          </a:p>
        </p:txBody>
      </p:sp>
      <p:sp useBgFill="1"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89654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dirty="0"/>
              <a:t>      </a:t>
            </a:r>
          </a:p>
          <a:p>
            <a:pPr marL="0" indent="0" algn="ctr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2025 год –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год 80-летия Великой победы и год Защитника Отечества. </a:t>
            </a:r>
          </a:p>
          <a:p>
            <a:pPr marL="0" indent="0" algn="just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Вместе с вами на торжественном митинге посвященному Дню Победы, отдали дань уважения и почтили память участников той страшной войны и труженикам тыла, кто на своих плечах вынес все тяготы и невзгоды военных лет. </a:t>
            </a:r>
          </a:p>
          <a:p>
            <a:pPr marL="0" indent="0" algn="just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На протяжении 2025 года мы с вами работали над асфальтированием  дорог и     тротуаров, занимались благоустройством детских площадок, контролировали и ускоряли выполнение капитальных ремонтов тепломагистралей, участвовали в субботниках по уборке территорий округа, проводили праздничные мероприятия для детей и взрослых, посещали концерты и музеи, помогали семьям участников СВО и проявляли внимание  и заботу  о пожилых  соседях.</a:t>
            </a:r>
          </a:p>
          <a:p>
            <a:pPr marL="0" indent="0" algn="just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В настоящий момент совместно с активными и неравнодушными жителями округа продолжаем вести активную работу по улучшению качества жизни нашего микрорайона и города Костромы.</a:t>
            </a:r>
          </a:p>
          <a:p>
            <a:pPr marL="0" indent="0" algn="just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Многие вопросы были нами разрешены, но так же существуют задачи, решение которых предстоит нам в ближайшие годы.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 с молодежью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1600" b="1" dirty="0"/>
              <a:t>   </a:t>
            </a:r>
          </a:p>
          <a:p>
            <a:pPr algn="just">
              <a:buNone/>
            </a:pPr>
            <a:r>
              <a:rPr lang="ru-RU" sz="1800" b="1" dirty="0"/>
              <a:t>     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Интерактивные программы в летние каникулы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Организация и содействие в проведении интерактивных детских программ «Выходи гулять, Кострома» и «Практики двора» совместно с молодежным комплексом «Пале» во дворах микрорайона во время летних каникул.</a:t>
            </a:r>
          </a:p>
          <a:p>
            <a:pPr algn="just"/>
            <a:endParaRPr lang="ru-RU" sz="1600" dirty="0"/>
          </a:p>
          <a:p>
            <a:pPr marL="0" indent="0" algn="just">
              <a:buNone/>
            </a:pPr>
            <a:endParaRPr lang="ru-RU" sz="1600" dirty="0"/>
          </a:p>
          <a:p>
            <a:pPr algn="just"/>
            <a:endParaRPr lang="ru-RU" sz="1600" dirty="0"/>
          </a:p>
          <a:p>
            <a:pPr algn="just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Проведение Новогодней елки для детей и взрослых.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Конкурс на лучшую елочную игрушку и награждение участников сладкими подарками.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Интерактивная программа для детей и взрослых с участием ДЮЦ «Заволжье»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49D395-1AC0-4488-A31B-52914FA3F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 с молодежью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FFAA411F-4B4C-4CCC-8440-05C655295E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3968" y="4586687"/>
            <a:ext cx="2441244" cy="18309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96F6325-7D9D-4078-9BD1-788B1B39559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81086" y="3661580"/>
            <a:ext cx="2363755" cy="17728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8CF49BA-D706-44BC-A659-3B31C7D5E00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38517" y="1979347"/>
            <a:ext cx="2875465" cy="21565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ACAE8B9-7279-4530-9A83-E74C51F84E0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34871" y="1567305"/>
            <a:ext cx="2477074" cy="185780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4CB630B-6AF9-4E60-BBFB-2177F9CDF6B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7698" y="1701102"/>
            <a:ext cx="2441245" cy="183093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EB05B7F-D735-4196-B253-99B2D154E0F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93190" y="3488873"/>
            <a:ext cx="2290653" cy="171799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3368F43-4194-4483-BEFF-21E8D7E776F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63604" y="4571922"/>
            <a:ext cx="2441245" cy="183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25780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Мероприятия на округе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канун праздника Масленицы проведение дня семейного творчества: тематический мастер-класс народных промыслов.</a:t>
            </a:r>
          </a:p>
          <a:p>
            <a:pPr>
              <a:buNone/>
            </a:pPr>
            <a:endParaRPr lang="ru-RU" sz="1600" dirty="0"/>
          </a:p>
          <a:p>
            <a:pPr>
              <a:buNone/>
            </a:pPr>
            <a:r>
              <a:rPr lang="ru-RU" sz="1800" b="1" dirty="0"/>
              <a:t>       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Мероприятия к  Дню победы: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Организация, содействие в подготовке и проведении  митинга посвященному «80-летию Великой Победы» на базе гимназии № 33 с привлечением музыкальных  коллективов города и при поддержке ГУ МЧС России по Костромской области и оркестра ВА РХБЗ.</a:t>
            </a:r>
            <a:endParaRPr lang="ru-RU" sz="1600" dirty="0"/>
          </a:p>
          <a:p>
            <a:pPr>
              <a:buFont typeface="Wingdings" pitchFamily="2" charset="2"/>
              <a:buChar char="Ø"/>
            </a:pP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Организация и проведение концертов во дворах приуроченных к 80-летию Победы с участием ТОС «Малышково», ПВО «Малышково-1» и учащимися гимназии № 33, ДЮЦ «Заволжье» и Школы искусств №2.  Поздравление тружеников тыла и ветеранов труда.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К «Дню любви , семьи и верности» проведение творческой встречи для многодетных семей и семей участников СВО в центре </a:t>
            </a:r>
          </a:p>
          <a:p>
            <a:pPr marL="0" indent="0">
              <a:buNone/>
            </a:pPr>
            <a:endParaRPr lang="ru-RU" sz="1600" dirty="0"/>
          </a:p>
          <a:p>
            <a:pPr>
              <a:buFont typeface="Wingdings" pitchFamily="2" charset="2"/>
              <a:buChar char="Ø"/>
            </a:pP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Проведение совместно  с  ТОС «Малышково» конкурса «Моя клумба» на лучшую клумбу микрорайона. </a:t>
            </a:r>
          </a:p>
          <a:p>
            <a:pPr marL="0" indent="0">
              <a:buNone/>
            </a:pPr>
            <a:endParaRPr lang="ru-RU" sz="1600" dirty="0"/>
          </a:p>
          <a:p>
            <a:pPr>
              <a:buFont typeface="Wingdings" pitchFamily="2" charset="2"/>
              <a:buChar char="Ø"/>
            </a:pP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Совместно с  Обществом Областного Костромского Красного Креста организация и проведение курса по уходу за лежачими и тяжело больными для жителей микрорайона.</a:t>
            </a:r>
          </a:p>
          <a:p>
            <a:pPr>
              <a:buNone/>
            </a:pPr>
            <a:endParaRPr lang="ru-RU" sz="1600" dirty="0"/>
          </a:p>
          <a:p>
            <a:pPr>
              <a:buFont typeface="Wingdings" pitchFamily="2" charset="2"/>
              <a:buChar char="Ø"/>
            </a:pP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предверии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«Дня матери» проведение мастер-класса совместного творчества для детей и родителей по изготовлению тематического сувенира.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01FE2D-B2E2-4951-AB11-0E1E0A9A4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Мероприятия на округе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EAED3D57-FB09-4365-A5E0-3DEE5472C4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68853" y="1565486"/>
            <a:ext cx="2571750" cy="19288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37F574F-30CE-468D-ADBC-9D25BDFD3CC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8853" y="3705114"/>
            <a:ext cx="2571750" cy="19288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4C0FFE5-E4A5-4F2A-83B1-147553B6D29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1092" y="1402768"/>
            <a:ext cx="2975708" cy="22317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6600E38-5083-4116-8992-5FFE0129F4F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76995" y="3900803"/>
            <a:ext cx="1694618" cy="225949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00938BC-F945-4554-9466-07D45962B7C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6715" y="4527567"/>
            <a:ext cx="2434118" cy="182558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E52F47F-551A-4083-8B1C-B4256B35A33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55888" y="1417638"/>
            <a:ext cx="2039919" cy="271989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F567091-8618-4F4E-BAC0-13BBBA41D3C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88111" y="3334727"/>
            <a:ext cx="2139027" cy="160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95490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C4818B1-489E-4EF3-9CE6-7458F5811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Мероприятия на округе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7D1C8CC-002E-4A43-B9D2-2681F00FE26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3896" y="4274826"/>
            <a:ext cx="2849478" cy="213710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84CD962-5172-4CA0-A244-5695BD1F670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7443" y="1311848"/>
            <a:ext cx="2568729" cy="192654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2245533-73F7-4B9F-A9AF-566D44CA3D7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17311" y="4485388"/>
            <a:ext cx="2568729" cy="192654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FB415FFE-F0FE-4C44-928A-22626346245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68223" y="1311069"/>
            <a:ext cx="2823908" cy="21179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005FA3D-2FB9-4367-8893-2E7BF567384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1306" y="2514705"/>
            <a:ext cx="1479244" cy="1970683"/>
          </a:xfrm>
          <a:prstGeom prst="rect">
            <a:avLst/>
          </a:prstGeom>
        </p:spPr>
      </p:pic>
      <p:pic>
        <p:nvPicPr>
          <p:cNvPr id="15" name="Объект 8">
            <a:extLst>
              <a:ext uri="{FF2B5EF4-FFF2-40B4-BE49-F238E27FC236}">
                <a16:creationId xmlns:a16="http://schemas.microsoft.com/office/drawing/2014/main" xmlns="" id="{FDF321BB-8DB8-4B70-8E06-37A6DFD7CB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print"/>
          <a:stretch>
            <a:fillRect/>
          </a:stretch>
        </p:blipFill>
        <p:spPr>
          <a:xfrm>
            <a:off x="5871827" y="1269052"/>
            <a:ext cx="2823907" cy="211793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DB34CB8D-063F-4CC3-88A1-D7B7B5D2968F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847305" y="2972912"/>
            <a:ext cx="2568729" cy="192654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AC01D9BD-10E8-4E0C-96CE-F9A09E4AF6D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567329" y="3502118"/>
            <a:ext cx="1966709" cy="262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25095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Благотворительность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algn="just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    ОГБУ «Заволжский дом-интернат» для престарелых и инвалидов.</a:t>
            </a:r>
          </a:p>
          <a:p>
            <a:pPr algn="just">
              <a:buNone/>
            </a:pPr>
            <a:r>
              <a:rPr lang="ru-RU" sz="1900" b="1" dirty="0"/>
              <a:t>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Содействие в проведении праздника Масленницы для проживающих.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Помощь в организации концерта «2025-Год Защитника Отечества и 80-летия победы»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Поздравление получателей социальных услуг со светлым праздником Пасхи.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Поздравление ветеранов и получателей социальных услуг дома-интерната с  Днем Победы, организация сладкого стола к празднику.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Помощь в организации Арт-пикника для получателей социальных услуг.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Оказана помощь в проведении Фестиваля огурца «Огуречные мотивы»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1C9948-8105-47E2-945F-E2204755E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161148" cy="922114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Благотворительность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42BCA90-0E19-49DC-9BAF-28E32D2D9A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20695" y="1325383"/>
            <a:ext cx="1723379" cy="22978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85B101D-BC36-4542-90C6-44D6E86C379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9648" y="3530967"/>
            <a:ext cx="2771800" cy="18478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66A3BCF-611D-40AC-88A1-9746FE79DE7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5652" y="1307624"/>
            <a:ext cx="2699792" cy="201941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BB6C6A6-D230-4A03-BD6C-57C0E0D3413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88961" y="3933056"/>
            <a:ext cx="1572494" cy="20966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41F60C6-2A1F-45EF-89F6-DE54739C50B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48064" y="1307624"/>
            <a:ext cx="3313391" cy="248504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A709921-C625-4130-A5CE-5C04569CB27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13869" y="3106507"/>
            <a:ext cx="2369785" cy="20788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1213E4E-ADD6-41A7-A617-307B558FCC5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06411" y="4479348"/>
            <a:ext cx="2219800" cy="166485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1161508-6513-45BE-987D-A57DA405CB3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624198" y="4703671"/>
            <a:ext cx="1076913" cy="143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74138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Благотворительность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400" b="1" dirty="0"/>
              <a:t>     </a:t>
            </a:r>
          </a:p>
          <a:p>
            <a:pPr>
              <a:buNone/>
            </a:pPr>
            <a:r>
              <a:rPr lang="ru-RU" sz="2400" b="1" dirty="0"/>
              <a:t>     Школа-интернат для обучающихся с ОВЗ по слуху:</a:t>
            </a:r>
          </a:p>
          <a:p>
            <a:pPr>
              <a:buNone/>
            </a:pPr>
            <a:r>
              <a:rPr lang="ru-RU" sz="1800" dirty="0"/>
              <a:t>     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Содействие в организации экскурсии для учащихся на клубничную ферму.</a:t>
            </a:r>
          </a:p>
          <a:p>
            <a:endParaRPr lang="ru-RU" sz="1800" dirty="0"/>
          </a:p>
          <a:p>
            <a:pPr>
              <a:buNone/>
            </a:pPr>
            <a:r>
              <a:rPr lang="ru-RU" sz="2400" b="1" dirty="0"/>
              <a:t>     МБДОУ города Костромы «Детский сад № 11» </a:t>
            </a:r>
          </a:p>
          <a:p>
            <a:pPr>
              <a:buNone/>
            </a:pPr>
            <a:r>
              <a:rPr lang="ru-RU" sz="1800" dirty="0"/>
              <a:t>     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рамках декады «Доброе сердце» вручил детям компенсирующих групп мячи для развивающих занятий и спортивных игр. </a:t>
            </a:r>
          </a:p>
          <a:p>
            <a:pPr>
              <a:buNone/>
            </a:pPr>
            <a:endParaRPr lang="ru-RU" sz="1800" dirty="0"/>
          </a:p>
          <a:p>
            <a:pPr>
              <a:buNone/>
            </a:pPr>
            <a:r>
              <a:rPr lang="ru-RU" sz="2400" b="1" dirty="0"/>
              <a:t>      Детско –юношеский центр «Заволжье»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Помощь в организации и проведении полуфинала и финала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XIX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Городского конкурса «Малышка-Кострома 2025,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ZA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мир», посвященному году Защитника отечества.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Содействие в организации и проведении Гала-концерта фестиваля «Минута славы» для детей инвалидов. </a:t>
            </a:r>
          </a:p>
          <a:p>
            <a:pPr>
              <a:buNone/>
            </a:pPr>
            <a:endParaRPr lang="ru-RU" sz="2400" b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8592EC-3AE3-4E11-96F2-12C16B5F6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Благотворительность</a:t>
            </a:r>
            <a:endParaRPr lang="ru-RU" dirty="0"/>
          </a:p>
        </p:txBody>
      </p:sp>
      <p:pic>
        <p:nvPicPr>
          <p:cNvPr id="9" name="Объект 3">
            <a:extLst>
              <a:ext uri="{FF2B5EF4-FFF2-40B4-BE49-F238E27FC236}">
                <a16:creationId xmlns:a16="http://schemas.microsoft.com/office/drawing/2014/main" xmlns="" id="{487F12B4-5395-4F37-9709-4924526A52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27053" y="3573016"/>
            <a:ext cx="2062084" cy="25540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8A7CE10-E8E7-4D59-B7D0-09D58E14684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9010" y="3827689"/>
            <a:ext cx="2990611" cy="22429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625CB9B-3E24-4A12-9211-D3230AB6A40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17308" y="1356012"/>
            <a:ext cx="2990611" cy="224295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CF3E935-6F8E-4AAE-B819-94CA0F0C092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6085" y="1366852"/>
            <a:ext cx="2716100" cy="20370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B1376FD-854E-4B69-ABAB-7DAD2B9A4A0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98704" y="3518767"/>
            <a:ext cx="1913910" cy="25518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169AD79-5F4E-40C6-B696-D3A35A431E9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74922" y="1852060"/>
            <a:ext cx="2491054" cy="186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77423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Сотрудничество с общественными организациями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1600" dirty="0"/>
          </a:p>
          <a:p>
            <a:pPr algn="just">
              <a:buFont typeface="Wingdings" pitchFamily="2" charset="2"/>
              <a:buChar char="Ø"/>
            </a:pP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Содействие  и оказание посильной помощи в проведении Рождественских мероприятий и юбилейного концерта Первичной профсоюзной ветеранской организации «Заволжье»</a:t>
            </a:r>
          </a:p>
        </p:txBody>
      </p:sp>
      <p:pic>
        <p:nvPicPr>
          <p:cNvPr id="3074" name="Picture 2" descr="C:\Users\User\Downloads\IMG_02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852936"/>
            <a:ext cx="3416904" cy="1661683"/>
          </a:xfrm>
          <a:prstGeom prst="rect">
            <a:avLst/>
          </a:prstGeom>
          <a:noFill/>
        </p:spPr>
      </p:pic>
      <p:pic>
        <p:nvPicPr>
          <p:cNvPr id="3076" name="Picture 4" descr="C:\Users\User\Downloads\IMG_02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2780928"/>
            <a:ext cx="2147116" cy="2209351"/>
          </a:xfrm>
          <a:prstGeom prst="rect">
            <a:avLst/>
          </a:prstGeom>
          <a:noFill/>
        </p:spPr>
      </p:pic>
      <p:pic>
        <p:nvPicPr>
          <p:cNvPr id="3078" name="Picture 6" descr="C:\Users\User\Downloads\IMG_02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3573016"/>
            <a:ext cx="3222661" cy="24208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 в Думе города Костромы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Депутат 8 созыва </a:t>
            </a:r>
          </a:p>
          <a:p>
            <a:pPr>
              <a:buNone/>
            </a:pPr>
            <a:endParaRPr lang="ru-RU" sz="19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9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Вхожу в состав депутатской комиссии Думы города Костромы по развитию городского хозяйства.</a:t>
            </a:r>
          </a:p>
          <a:p>
            <a:endParaRPr lang="ru-RU" sz="19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9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Участник выездных заседаний постоянной депутатской комиссии по развитию городского хозяйства с целью контроля проводимых работ в сфере благоустройства территорий.</a:t>
            </a:r>
          </a:p>
          <a:p>
            <a:pPr>
              <a:buNone/>
            </a:pPr>
            <a:endParaRPr lang="ru-RU" sz="19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9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Участник заседаний рабочих групп по вопросам жилищно-коммунального хозяйства.</a:t>
            </a:r>
          </a:p>
          <a:p>
            <a:pPr>
              <a:buFont typeface="Wingdings" pitchFamily="2" charset="2"/>
              <a:buChar char="ü"/>
            </a:pPr>
            <a:r>
              <a:rPr lang="ru-RU" sz="19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Участник заседаний рабочих групп по вопросам экономики и финансов города Костромы.</a:t>
            </a:r>
          </a:p>
          <a:p>
            <a:endParaRPr lang="ru-RU" sz="19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9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Работа в качестве представителя Костромской области в Палате Молодых   Законодателей при Совете Федерации.</a:t>
            </a:r>
          </a:p>
          <a:p>
            <a:pPr marL="0" indent="0">
              <a:buNone/>
            </a:pPr>
            <a:endParaRPr lang="ru-RU" sz="19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9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Член совета некоммерческой общественной организации «Детство без наркотиков».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 на округе 2025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65724"/>
          </a:xfrm>
        </p:spPr>
        <p:txBody>
          <a:bodyPr>
            <a:normAutofit fontScale="92500"/>
          </a:bodyPr>
          <a:lstStyle/>
          <a:p>
            <a:pPr indent="-180000" algn="just"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Благоустройство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дворовых территорий: установка малых форм. Березовый проезд, д.2 и Березовый проезд, д.6.</a:t>
            </a:r>
          </a:p>
          <a:p>
            <a:pPr indent="-180000" algn="just"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Депутатский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контроль за ходом проводимых работ по асфальтированию внутриквртального проезда между домами Студенческий проезд, д.31 и Березовый проезд, д.22 вдоль домов Березовый проезд, д. 20 и Студенческий проезд , д.27.</a:t>
            </a:r>
          </a:p>
          <a:p>
            <a:pPr indent="-180000" algn="just">
              <a:buFont typeface="Wingdings" pitchFamily="2" charset="2"/>
              <a:buChar char="ü"/>
            </a:pP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Депутатский контроль за ходом проводимых работ по замене  асфальтового покрытия проезда вдоль домов 1, 3, 5, 7, 9 по улице Китицынской.</a:t>
            </a:r>
          </a:p>
          <a:p>
            <a:pPr indent="-180000" algn="just">
              <a:buFont typeface="Wingdings" pitchFamily="2" charset="2"/>
              <a:buChar char="ü"/>
            </a:pP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Депутатский контроль за состоянием многофункциональной детской спортивной площадки в районе дома 23 по улице Китицынской.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indent="-180000" algn="just">
              <a:buFont typeface="Wingdings" pitchFamily="2" charset="2"/>
              <a:buChar char="ü"/>
            </a:pP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весенне-летний период осуществление контроля за окосом муниципальных территорий в микрорайоне. </a:t>
            </a:r>
          </a:p>
          <a:p>
            <a:pPr indent="-180000" algn="just">
              <a:buFont typeface="Wingdings" pitchFamily="2" charset="2"/>
              <a:buChar char="ü"/>
            </a:pP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Участие в губернаторских проектах: «Летняя мозаика» и «Шаг к здоровью».</a:t>
            </a:r>
          </a:p>
          <a:p>
            <a:pPr indent="-180000" algn="just">
              <a:buFont typeface="Wingdings" pitchFamily="2" charset="2"/>
              <a:buChar char="ü"/>
            </a:pP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Поздравления ветеранов и тружеников тыла, проживающих на округе, с « 80-летием Великой  Победы», «Днем семьи, любви и верности», «Юбилейными датами», « Днем Мудрого человека» и Новогодними праздниками.</a:t>
            </a:r>
          </a:p>
          <a:p>
            <a:pPr indent="-180000" algn="just">
              <a:buFont typeface="Wingdings" pitchFamily="2" charset="2"/>
              <a:buChar char="ü"/>
            </a:pP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Поздравление детей военнослужащих, участников СВО с началом учебного года.</a:t>
            </a:r>
          </a:p>
          <a:p>
            <a:pPr indent="-180000" algn="just">
              <a:buFont typeface="Wingdings" pitchFamily="2" charset="2"/>
              <a:buChar char="ü"/>
            </a:pP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Содействие в организации  экскурсии для учащихся Школы-интерната для детей с ОВЗ по слуху.</a:t>
            </a:r>
          </a:p>
          <a:p>
            <a:pPr indent="-180000" algn="just">
              <a:buFont typeface="Wingdings" pitchFamily="2" charset="2"/>
              <a:buChar char="ü"/>
            </a:pP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Поздравление педагогов и воспитателей учебных учреждений, находящихся на округе с профессиональным праздником «Днем учителя».</a:t>
            </a:r>
          </a:p>
          <a:p>
            <a:pPr indent="-180000" algn="just">
              <a:buFont typeface="Wingdings" pitchFamily="2" charset="2"/>
              <a:buChar char="ü"/>
            </a:pP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Поздравление детей военнослужащих , участников СВО, с Новогодними праздниками.</a:t>
            </a:r>
          </a:p>
          <a:p>
            <a:pPr indent="-180000" algn="just">
              <a:buFont typeface="Wingdings" pitchFamily="2" charset="2"/>
              <a:buChar char="ü"/>
            </a:pP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Помощь в проведении летних игровых мероприятий «Практики двора» для детей и родителей, проживающих на округе.</a:t>
            </a:r>
          </a:p>
          <a:p>
            <a:pPr indent="-180000" algn="just">
              <a:buFont typeface="Wingdings" pitchFamily="2" charset="2"/>
              <a:buChar char="ü"/>
            </a:pP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Проведение конкурса на «Лучшую елочную игрушку».</a:t>
            </a:r>
          </a:p>
          <a:p>
            <a:pPr indent="-180000" algn="just">
              <a:buFont typeface="Wingdings" pitchFamily="2" charset="2"/>
              <a:buChar char="ü"/>
            </a:pP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Оказание помощи общественным организациям.</a:t>
            </a:r>
          </a:p>
          <a:p>
            <a:pPr>
              <a:buNone/>
            </a:pPr>
            <a:endParaRPr lang="ru-RU" sz="1600" dirty="0"/>
          </a:p>
          <a:p>
            <a:endParaRPr lang="ru-RU" sz="16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icture background">
            <a:extLst>
              <a:ext uri="{FF2B5EF4-FFF2-40B4-BE49-F238E27FC236}">
                <a16:creationId xmlns:a16="http://schemas.microsoft.com/office/drawing/2014/main" xmlns="" id="{B61E1ADA-8F65-4B05-A13C-3AD515DD1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423" y="-3199"/>
            <a:ext cx="9251951" cy="702945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</p:pic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67544" y="404665"/>
            <a:ext cx="8208912" cy="3600400"/>
          </a:xfrm>
          <a:noFill/>
        </p:spPr>
        <p:txBody>
          <a:bodyPr>
            <a:normAutofit/>
          </a:bodyPr>
          <a:lstStyle/>
          <a:p>
            <a:pPr marL="0" indent="0" algn="ctr">
              <a:lnSpc>
                <a:spcPct val="250000"/>
              </a:lnSpc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1600" dirty="0"/>
              <a:t>    </a:t>
            </a:r>
          </a:p>
        </p:txBody>
      </p:sp>
      <p:sp>
        <p:nvSpPr>
          <p:cNvPr id="4" name="Содержимое 2">
            <a:extLst>
              <a:ext uri="{FF2B5EF4-FFF2-40B4-BE49-F238E27FC236}">
                <a16:creationId xmlns:a16="http://schemas.microsoft.com/office/drawing/2014/main" xmlns="" id="{750172AA-DE0E-4CF9-A297-C25528563EAA}"/>
              </a:ext>
            </a:extLst>
          </p:cNvPr>
          <p:cNvSpPr txBox="1">
            <a:spLocks noChangeArrowheads="1"/>
          </p:cNvSpPr>
          <p:nvPr/>
        </p:nvSpPr>
        <p:spPr>
          <a:xfrm>
            <a:off x="509587" y="243380"/>
            <a:ext cx="8229600" cy="404971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altLang="ru-RU" b="1" dirty="0">
                <a:solidFill>
                  <a:schemeClr val="tx2">
                    <a:lumMod val="75000"/>
                  </a:schemeClr>
                </a:solidFill>
              </a:rPr>
              <a:t>Общественная приемная депутата</a:t>
            </a:r>
          </a:p>
          <a:p>
            <a:pPr marL="0" indent="0" algn="ctr">
              <a:buFont typeface="Arial" pitchFamily="34" charset="0"/>
              <a:buNone/>
            </a:pPr>
            <a:endParaRPr lang="ru-RU" altLang="ru-RU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ru-RU" altLang="ru-RU" sz="2400" dirty="0">
                <a:solidFill>
                  <a:schemeClr val="tx2">
                    <a:lumMod val="75000"/>
                  </a:schemeClr>
                </a:solidFill>
              </a:rPr>
              <a:t>Первый вторник месяца 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altLang="ru-RU" sz="2400" b="1" dirty="0">
                <a:solidFill>
                  <a:schemeClr val="tx2">
                    <a:lumMod val="75000"/>
                  </a:schemeClr>
                </a:solidFill>
              </a:rPr>
              <a:t>часы приема</a:t>
            </a:r>
            <a:r>
              <a:rPr lang="ru-RU" altLang="ru-RU" sz="2400" dirty="0">
                <a:solidFill>
                  <a:schemeClr val="tx2">
                    <a:lumMod val="75000"/>
                  </a:schemeClr>
                </a:solidFill>
              </a:rPr>
              <a:t>: с 18:00 до 20:00 часов 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altLang="ru-RU" sz="2400" b="1" dirty="0">
                <a:solidFill>
                  <a:schemeClr val="tx2">
                    <a:lumMod val="75000"/>
                  </a:schemeClr>
                </a:solidFill>
              </a:rPr>
              <a:t>адрес</a:t>
            </a:r>
            <a:r>
              <a:rPr lang="ru-RU" altLang="ru-RU" sz="2400" dirty="0">
                <a:solidFill>
                  <a:schemeClr val="tx2">
                    <a:lumMod val="75000"/>
                  </a:schemeClr>
                </a:solidFill>
              </a:rPr>
              <a:t>:   Березовый проезд, д.2.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altLang="ru-RU" sz="2400" dirty="0" smtClean="0">
                <a:solidFill>
                  <a:schemeClr val="tx2">
                    <a:lumMod val="75000"/>
                  </a:schemeClr>
                </a:solidFill>
              </a:rPr>
              <a:t>«Детско-юношеский </a:t>
            </a:r>
            <a:r>
              <a:rPr lang="ru-RU" altLang="ru-RU" sz="2400" dirty="0">
                <a:solidFill>
                  <a:schemeClr val="tx2">
                    <a:lumMod val="75000"/>
                  </a:schemeClr>
                </a:solidFill>
              </a:rPr>
              <a:t>центр «</a:t>
            </a:r>
            <a:r>
              <a:rPr lang="ru-RU" altLang="ru-RU" sz="2400" dirty="0" smtClean="0">
                <a:solidFill>
                  <a:schemeClr val="tx2">
                    <a:lumMod val="75000"/>
                  </a:schemeClr>
                </a:solidFill>
              </a:rPr>
              <a:t>Заволжье»»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altLang="ru-RU" sz="2400" b="1" dirty="0" smtClean="0">
                <a:solidFill>
                  <a:schemeClr val="tx2">
                    <a:lumMod val="75000"/>
                  </a:schemeClr>
                </a:solidFill>
              </a:rPr>
              <a:t>телефон </a:t>
            </a:r>
            <a:r>
              <a:rPr lang="ru-RU" altLang="ru-RU" sz="2400" b="1" dirty="0">
                <a:solidFill>
                  <a:schemeClr val="tx2">
                    <a:lumMod val="75000"/>
                  </a:schemeClr>
                </a:solidFill>
              </a:rPr>
              <a:t>для обращения граждан</a:t>
            </a:r>
            <a:r>
              <a:rPr lang="ru-RU" altLang="ru-RU" sz="2400" dirty="0">
                <a:solidFill>
                  <a:schemeClr val="tx2">
                    <a:lumMod val="75000"/>
                  </a:schemeClr>
                </a:solidFill>
              </a:rPr>
              <a:t>: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altLang="ru-RU" sz="1800" dirty="0" smtClean="0">
                <a:solidFill>
                  <a:schemeClr val="tx2">
                    <a:lumMod val="75000"/>
                  </a:schemeClr>
                </a:solidFill>
              </a:rPr>
              <a:t>8(910)951-95-10 </a:t>
            </a:r>
            <a:r>
              <a:rPr lang="ru-RU" altLang="ru-RU" sz="1400" dirty="0" smtClean="0">
                <a:solidFill>
                  <a:schemeClr val="tx2">
                    <a:lumMod val="75000"/>
                  </a:schemeClr>
                </a:solidFill>
              </a:rPr>
              <a:t>помощник депутата Никитина Ольга Юрьевна</a:t>
            </a:r>
            <a:endParaRPr lang="ru-RU" alt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современной городской среды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4463" cy="443073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600" dirty="0"/>
          </a:p>
          <a:p>
            <a:pPr>
              <a:buNone/>
            </a:pPr>
            <a:endParaRPr lang="ru-RU" sz="1600" dirty="0"/>
          </a:p>
          <a:p>
            <a:pPr>
              <a:buFont typeface="Wingdings" pitchFamily="2" charset="2"/>
              <a:buChar char="Ø"/>
            </a:pP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 многочисленным просьбам и обращениям жителей выполнено асфальтирование и восстановлены ливневые колодцы  внутриквартального проезда между домом  22, по Березовому проезду и домом 31, по Студенческому проезду. </a:t>
            </a: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Проведена замена изношенного  асфальтового покрытия на новое , восстановлены ливневые колодцы вдоль домов 1, 3, 5, 7, 9 по улице Китицынской.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F9B4F13-C0D3-45E2-8ABD-0102CFE51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современной городской среды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25A9532F-FAE2-4245-8765-DA26C5FC4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4873" y="1563046"/>
            <a:ext cx="3272342" cy="24542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EB216C5-F556-4C0A-B274-86D18FE21E4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7" y="4173165"/>
            <a:ext cx="3272341" cy="24542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3366848-9A02-456C-977C-D4A2E699E68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5550" y="1563047"/>
            <a:ext cx="3272341" cy="24542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BAC7A08-2C03-42F9-BFC2-E508C2D698E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5550" y="4173165"/>
            <a:ext cx="3272342" cy="245425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76DFEED-2224-4365-A3D3-72500ECF7C2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63888" y="3460832"/>
            <a:ext cx="2602716" cy="195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849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Общественные пространства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1600" dirty="0"/>
          </a:p>
          <a:p>
            <a:endParaRPr lang="ru-RU" sz="1600" dirty="0"/>
          </a:p>
          <a:p>
            <a:pPr algn="just">
              <a:buFont typeface="Wingdings" pitchFamily="2" charset="2"/>
              <a:buChar char="Ø"/>
            </a:pP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Продолжаем  ежегодную традицию совместных субботников с членами Первичной ветеранской организации «Малышково-1» и активными жителями  ТОС «Малышково», на территории парка «Малышково» и спортивного стадиона КГУ </a:t>
            </a:r>
          </a:p>
          <a:p>
            <a:pPr marL="0" indent="0" algn="just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Выполнен косметический ремонт памятника «Матери и ребенка» в парке «Малышково». Благодаря неравнодушным жителям микрорайона проведено благоустройство центральной клумбы парка «Малышково».</a:t>
            </a:r>
          </a:p>
          <a:p>
            <a:pPr algn="just">
              <a:buNone/>
            </a:pPr>
            <a:endParaRPr lang="ru-RU" sz="1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Содействие в приведение в надлежащий вид ограждения спортивной площадки. Студенческий проезд, д.23.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44E234-AE5F-4AFA-A8C1-643B6A171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Общественные пространства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F75CA14B-D912-4B02-8C7A-208AB41F86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0871" y="3929372"/>
            <a:ext cx="3408439" cy="25563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9111DB5-5893-4C8B-A1D1-C5516787F23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268760"/>
            <a:ext cx="3240360" cy="24302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B40A196-8302-407E-B1D7-897B5ECCAB9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4254332"/>
            <a:ext cx="3017309" cy="22629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DC07E31-E64D-49F6-9840-9955BF72F34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0555" y="3872242"/>
            <a:ext cx="1035648" cy="13808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36984D3-4267-4360-B003-013AA3DFE03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90827" y="1945012"/>
            <a:ext cx="2900529" cy="21753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2A0A80D-0954-4CF5-BF34-EB8B8DBB20F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58273" y="1208979"/>
            <a:ext cx="2183572" cy="291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7831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Работы на округе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Продолжается благоустройство дворовых территорий микрорайона «Малышково»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Установлена песочница для детей дошкольного и младшего школьного возраста по адресу : Березовый проезд, д.2 и Березовый проезд, д.6.</a:t>
            </a:r>
          </a:p>
          <a:p>
            <a:pPr marL="0" indent="0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По просьбам актива домов 10, 19 и 31, Студенческого проезда, завезен плодородный  грунт для цветников. </a:t>
            </a:r>
          </a:p>
          <a:p>
            <a:pPr marL="0" indent="0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Вместе с жителями микрорайона провел ряд  субботников во дворах многоквартирных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домов и прилегающих к ним территориях.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 многочисленным обращениям жителей Студенческого проезда, д.31 и дома 22, по Березовому проезду, совместно с депутатом Государственной думы, Ситниковым Алексеем Владимировичем, произведено озеленение придомовых территорий: высажена аллея из  40 сосен.</a:t>
            </a:r>
          </a:p>
          <a:p>
            <a:endParaRPr lang="ru-RU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CC06D00-7CE1-4804-B067-50E091C24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Работы на округе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383C94E-C06C-42C3-BA45-30D2406374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635202" y="1117005"/>
            <a:ext cx="3051598" cy="22886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A991D72-EDEC-4535-A8E2-82653E03084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93572" y="2230239"/>
            <a:ext cx="3051598" cy="22886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A969854-592E-4E18-AD1B-053642BE3F5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" y="3839425"/>
            <a:ext cx="3051600" cy="22886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610B261-01BE-464F-9306-EA3956718FE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1160592"/>
            <a:ext cx="3051600" cy="22887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87DD12E-3D1C-43E5-948C-5AF81D95EBF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35202" y="3839425"/>
            <a:ext cx="3022731" cy="226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60897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TM03457452[[fn=Небесная]]</Template>
  <TotalTime>2023</TotalTime>
  <Words>2108</Words>
  <Application>Microsoft Office PowerPoint</Application>
  <PresentationFormat>Экран (4:3)</PresentationFormat>
  <Paragraphs>205</Paragraphs>
  <Slides>31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Отчет  за  2025 год  депутата  Думы  города  Костромы Цветкова  Д. Ю.</vt:lpstr>
      <vt:lpstr>Уважаемые избиратели!</vt:lpstr>
      <vt:lpstr>Работа в Думе города Костромы</vt:lpstr>
      <vt:lpstr>Формирование современной городской среды </vt:lpstr>
      <vt:lpstr>Формирование современной городской среды </vt:lpstr>
      <vt:lpstr>Общественные пространства </vt:lpstr>
      <vt:lpstr>Общественные пространства </vt:lpstr>
      <vt:lpstr>Работы на округе </vt:lpstr>
      <vt:lpstr>Работы на округе </vt:lpstr>
      <vt:lpstr>Участие в партийных проектах «Единой России»</vt:lpstr>
      <vt:lpstr>Участие в партийных проектах «Единой России»</vt:lpstr>
      <vt:lpstr>Участие в партийных проектах «Единой России»</vt:lpstr>
      <vt:lpstr>Помощь фронту </vt:lpstr>
      <vt:lpstr>Личный прием граждан, в том числе и в рамках декады приемов в региональной приемной политической партии «Единая Россия»</vt:lpstr>
      <vt:lpstr>Личный прием граждан, в том числе и в рамках декады приемов в региональной приемной политической партии «Единая Россия»</vt:lpstr>
      <vt:lpstr>Старшее поколение </vt:lpstr>
      <vt:lpstr>Старшее поколение </vt:lpstr>
      <vt:lpstr>Работа с молодежью </vt:lpstr>
      <vt:lpstr>Работа с молодежью </vt:lpstr>
      <vt:lpstr>Работа с молодежью </vt:lpstr>
      <vt:lpstr>Работа с молодежью </vt:lpstr>
      <vt:lpstr>Мероприятия на округе </vt:lpstr>
      <vt:lpstr>Мероприятия на округе </vt:lpstr>
      <vt:lpstr>Мероприятия на округе </vt:lpstr>
      <vt:lpstr>Благотворительность </vt:lpstr>
      <vt:lpstr>Благотворительность</vt:lpstr>
      <vt:lpstr>Благотворительность </vt:lpstr>
      <vt:lpstr>Благотворительность</vt:lpstr>
      <vt:lpstr>Сотрудничество с общественными организациями </vt:lpstr>
      <vt:lpstr>Работа на округе 2025 </vt:lpstr>
      <vt:lpstr>Слайд 31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202</cp:revision>
  <dcterms:created xsi:type="dcterms:W3CDTF">2026-02-27T08:31:08Z</dcterms:created>
  <dcterms:modified xsi:type="dcterms:W3CDTF">2026-03-03T07:08:45Z</dcterms:modified>
</cp:coreProperties>
</file>